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1" r:id="rId4"/>
    <p:sldId id="266" r:id="rId5"/>
    <p:sldId id="268" r:id="rId6"/>
    <p:sldId id="258" r:id="rId7"/>
    <p:sldId id="257" r:id="rId8"/>
    <p:sldId id="264" r:id="rId9"/>
    <p:sldId id="269" r:id="rId10"/>
    <p:sldId id="263" r:id="rId11"/>
    <p:sldId id="265" r:id="rId12"/>
    <p:sldId id="260" r:id="rId13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7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5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8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26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7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17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2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5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9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5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2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9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1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5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1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8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8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277886-8520-492A-8EE9-2DC2C0FB3948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4B173E-DF7B-4A78-8AC1-C059D96A9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0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88640"/>
            <a:ext cx="8352928" cy="1108720"/>
          </a:xfrm>
        </p:spPr>
        <p:txBody>
          <a:bodyPr/>
          <a:lstStyle/>
          <a:p>
            <a:r>
              <a:rPr lang="ru-RU" dirty="0" smtClean="0"/>
              <a:t>              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7668344" cy="338437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Образовательной программы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дошкольного образования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муниципального бюджетного дошкольного образовательного учреждения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«Детский сад № 15»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656"/>
            <a:ext cx="295267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51" y="4293096"/>
            <a:ext cx="3752274" cy="2113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31019" y="622221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80920" cy="105273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Целевые ориентиры образовательной программы МБДОУ «Детский сад № 15» на этапе завершения дошкольного образования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5445224"/>
            <a:ext cx="8712968" cy="1412776"/>
          </a:xfrm>
          <a:prstGeom prst="round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Ребёнок  обладает установкой положительного отношения к миру, к самому себе, к другим людям, разным видам труда; активно взаимодействует со сверстниками и взрослыми, способен договариваться, учитывает интересы других, участвует в совместных играх, может сопереживать неудачам и радоваться достижениям других, обладает чувством собственного достоинства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4293096"/>
            <a:ext cx="7056784" cy="115212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 – игре, общении, познавательно – исследовательской деятельности, конструировании, способен выбирать себе род занятий, способен к волевым усилиям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3140968"/>
            <a:ext cx="5760640" cy="11521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Ребёнок достаточно хорошо владеет устной речью, использует речь для выражения своих мыслей, чувств и желаний, у ребёнка складываются предпосылки грамотности, задаёт вопросы взрослым и сверстникам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2132856"/>
            <a:ext cx="4752528" cy="100811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 ребёнка развита, крупная и мелкая моторика, он подвижен, вынослив, владеет основными движениями, может контролировать свои движения и управлять ими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980728"/>
            <a:ext cx="3816424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Ребёнок обладает развитым  воображением, которое реализуется в разных видах деятельности, обладает знаниями о себе, </a:t>
            </a:r>
            <a:r>
              <a:rPr lang="ru-RU" sz="1400" b="1" dirty="0" smtClean="0">
                <a:solidFill>
                  <a:schemeClr val="tx1"/>
                </a:solidFill>
              </a:rPr>
              <a:t>природном </a:t>
            </a:r>
            <a:r>
              <a:rPr lang="ru-RU" sz="1400" b="1" dirty="0" smtClean="0">
                <a:solidFill>
                  <a:schemeClr val="tx1"/>
                </a:solidFill>
              </a:rPr>
              <a:t>и социальном мире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7632848" cy="8640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Информация на заметку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707179"/>
            <a:ext cx="5688631" cy="302607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Телефон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</a:rPr>
              <a:t>8 (4932) 41 - 21 – 76;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Заведующий: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Фокина Алла Александровна</a:t>
            </a: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Заместитель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заведующего по УВР: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Набатова Татьяна Валерьевна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SAM_4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10544"/>
            <a:ext cx="4008750" cy="30689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196752"/>
            <a:ext cx="860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униципальное бюджетное дошкольное-образовательное учреждение</a:t>
            </a:r>
          </a:p>
          <a:p>
            <a:pPr algn="ctr"/>
            <a:r>
              <a:rPr lang="ru-RU" dirty="0" smtClean="0"/>
              <a:t>«Детский сад №15»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4130" y="6043600"/>
            <a:ext cx="5712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Адрес электронной почты: </a:t>
            </a:r>
            <a:r>
              <a:rPr lang="en-US" dirty="0"/>
              <a:t>dou15@ivedu.ru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7632848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8577" y="1808820"/>
            <a:ext cx="604867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Спасибо за внимание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userdocs.ru/pars_docs/refs/83/82905/82905_html_m316e7f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4292" y="1263160"/>
            <a:ext cx="2891239" cy="217144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8" name="Picture 4" descr="http://100-bal.ru/pars_docs/refs/41/40961/40961_html_m60730b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728" y="836712"/>
            <a:ext cx="2184370" cy="309634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30" name="Picture 6" descr="http://ozgdou30.edumsko.ru/images/users-files/ozgdou30loginova/ad489dd45febfb01f767bf222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69" y="1340768"/>
            <a:ext cx="2808312" cy="201622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ru-RU" b="1" dirty="0" smtClean="0"/>
              <a:t>МБДОУ «ДЕТСКИЙ САД №15»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>
          <a:xfrm>
            <a:off x="295613" y="2349860"/>
            <a:ext cx="8360568" cy="18154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 здание </a:t>
            </a:r>
            <a:r>
              <a:rPr lang="ru-RU" dirty="0"/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Ивановская область,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8 (4932) 41-21-76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г.Иваново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улица Арсения, дом 83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12 групп – 276 воспитанников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263738" y="4470308"/>
            <a:ext cx="8424937" cy="159945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 здание </a:t>
            </a:r>
            <a:r>
              <a:rPr lang="ru-RU" dirty="0"/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Ивановская область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                   8 (4932) 32-41-27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г.Иваново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улица Садовая, дом 9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 группы – 44 воспитанника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268760"/>
            <a:ext cx="705678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Заведующий : </a:t>
            </a:r>
            <a:r>
              <a:rPr lang="ru-RU" b="1" dirty="0" smtClean="0"/>
              <a:t>Фокина Алла Александровна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6069764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Адрес электронной почты</a:t>
            </a:r>
            <a:r>
              <a:rPr lang="ru-RU" dirty="0" smtClean="0"/>
              <a:t>: </a:t>
            </a:r>
            <a:r>
              <a:rPr lang="en-US" dirty="0" smtClean="0"/>
              <a:t>dou15@ivedu.ru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45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Контингент воспитанников МБДОУ «Детский сад № 15»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539887"/>
              </p:ext>
            </p:extLst>
          </p:nvPr>
        </p:nvGraphicFramePr>
        <p:xfrm>
          <a:off x="768976" y="1268760"/>
          <a:ext cx="7923219" cy="428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073"/>
                <a:gridCol w="2641073"/>
                <a:gridCol w="2641073"/>
              </a:tblGrid>
              <a:tr h="798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Группа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Возрастная категория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Направленность группы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9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r>
                        <a:rPr lang="ru-RU" sz="1600" dirty="0">
                          <a:effectLst/>
                        </a:rPr>
                        <a:t> младшая группа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(ранний возраст)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от 1,6 до 3 лет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общеразвивающая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II</a:t>
                      </a:r>
                      <a:r>
                        <a:rPr lang="ru-RU" sz="1600">
                          <a:effectLst/>
                        </a:rPr>
                        <a:t> младшая 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от 3 до 4 лет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общеразвивающая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Младше-средняя 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от 3 до </a:t>
                      </a:r>
                      <a:r>
                        <a:rPr lang="ru-RU" sz="1600" dirty="0" smtClean="0">
                          <a:effectLst/>
                        </a:rPr>
                        <a:t>5 лет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общеразвивающая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Средняя 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от 4 до 5 лет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общеразвивающая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Старшая 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от 5 до 6 лет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общеразвивающая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Старше-подготовительная 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от 5 до 7 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общеразвивающая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Подготовительная 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от 6 до 7 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общеразвивающая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345972"/>
              </p:ext>
            </p:extLst>
          </p:nvPr>
        </p:nvGraphicFramePr>
        <p:xfrm>
          <a:off x="2195736" y="5661248"/>
          <a:ext cx="5112568" cy="95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55272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Количество мальчиков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Количество девочек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3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158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84357" y="741405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Контингент воспитанников МБДОУ «Детский сад № 15»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463232"/>
              </p:ext>
            </p:extLst>
          </p:nvPr>
        </p:nvGraphicFramePr>
        <p:xfrm>
          <a:off x="768976" y="1268760"/>
          <a:ext cx="7923219" cy="290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073"/>
                <a:gridCol w="2641073"/>
                <a:gridCol w="2641073"/>
              </a:tblGrid>
              <a:tr h="798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9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Полные семьи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полные семьи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 опекуны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 беженцев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02701"/>
              </p:ext>
            </p:extLst>
          </p:nvPr>
        </p:nvGraphicFramePr>
        <p:xfrm>
          <a:off x="1979712" y="4437112"/>
          <a:ext cx="5112567" cy="205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89"/>
                <a:gridCol w="1704189"/>
                <a:gridCol w="1704189"/>
              </a:tblGrid>
              <a:tr h="55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здоровья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 количества детей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2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28,7%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2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62,6%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8,7%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84357" y="741405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6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ОБРАЗОВАТЕЛЬНАЯ ПРОГРАММА</a:t>
            </a:r>
            <a:br>
              <a:rPr lang="ru-RU" dirty="0"/>
            </a:br>
            <a:r>
              <a:rPr lang="ru-RU" dirty="0"/>
              <a:t>дошкольного образования</a:t>
            </a:r>
            <a:br>
              <a:rPr lang="ru-RU" dirty="0"/>
            </a:br>
            <a:r>
              <a:rPr lang="ru-RU" dirty="0"/>
              <a:t>МБДОУ «Детский сад № 15»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18096"/>
            <a:ext cx="6554867" cy="41072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«Детский сад 2100»  (научные руководители </a:t>
            </a:r>
            <a:r>
              <a:rPr lang="ru-RU" sz="2400" dirty="0" err="1" smtClean="0"/>
              <a:t>Д.И.Фельдштейн</a:t>
            </a:r>
            <a:r>
              <a:rPr lang="ru-RU" sz="2400" dirty="0" smtClean="0"/>
              <a:t>, </a:t>
            </a:r>
            <a:r>
              <a:rPr lang="ru-RU" sz="2400" dirty="0" err="1" smtClean="0"/>
              <a:t>Р.Н.Бунеев</a:t>
            </a:r>
            <a:r>
              <a:rPr lang="ru-RU" sz="2400" dirty="0" smtClean="0"/>
              <a:t>), изд. </a:t>
            </a:r>
            <a:r>
              <a:rPr lang="ru-RU" sz="2400" dirty="0" err="1" smtClean="0"/>
              <a:t>Баласс</a:t>
            </a:r>
            <a:r>
              <a:rPr lang="ru-RU" sz="2400" dirty="0" smtClean="0"/>
              <a:t>, 2012</a:t>
            </a:r>
          </a:p>
          <a:p>
            <a:r>
              <a:rPr lang="ru-RU" sz="2400" dirty="0" smtClean="0"/>
              <a:t>«Тропинки» (</a:t>
            </a:r>
            <a:r>
              <a:rPr lang="ru-RU" sz="2400" dirty="0" err="1" smtClean="0"/>
              <a:t>под.ред</a:t>
            </a:r>
            <a:r>
              <a:rPr lang="ru-RU" sz="2400" dirty="0" smtClean="0"/>
              <a:t>. </a:t>
            </a:r>
            <a:r>
              <a:rPr lang="ru-RU" sz="2400" dirty="0" err="1" smtClean="0"/>
              <a:t>В.Т.Кудрявцева</a:t>
            </a:r>
            <a:r>
              <a:rPr lang="ru-RU" sz="2400" dirty="0" smtClean="0"/>
              <a:t>), изд. «</a:t>
            </a:r>
            <a:r>
              <a:rPr lang="ru-RU" sz="2400" dirty="0" err="1" smtClean="0"/>
              <a:t>Вентана-Графт</a:t>
            </a:r>
            <a:r>
              <a:rPr lang="ru-RU" sz="2400" dirty="0" smtClean="0"/>
              <a:t>»  Москва, 2015.</a:t>
            </a:r>
          </a:p>
          <a:p>
            <a:r>
              <a:rPr lang="ru-RU" sz="2400" dirty="0" smtClean="0"/>
              <a:t>«Физическая культура» автор </a:t>
            </a:r>
            <a:r>
              <a:rPr lang="ru-RU" sz="2400" dirty="0" err="1" smtClean="0"/>
              <a:t>Пензулаева</a:t>
            </a:r>
            <a:r>
              <a:rPr lang="ru-RU" sz="2400" dirty="0" smtClean="0"/>
              <a:t>, изд. «Мозаика-синтез», Москва, 2015.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048765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ПАРЦИАЛЬНЫЕ ПРОГРАММЫ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83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552178"/>
            <a:ext cx="3096344" cy="9361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ЗАДАЧИ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077072"/>
            <a:ext cx="2736304" cy="122413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Обеспечение преемственности целей, задач и содержания образования, реализуемых в рамках образовательных программ разных уровней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031890"/>
            <a:ext cx="2736304" cy="129614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Охрана и укрепление физического и психического здоровья детей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514487"/>
            <a:ext cx="2736304" cy="13681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Обеспечение равных возможностей для каждого ребёнка в период дошкольного детства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445224"/>
            <a:ext cx="2736304" cy="129614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Создание благоприятных условий развития детей в соответствии с их возрастными и индивидуальными особенностями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5013176"/>
            <a:ext cx="2592288" cy="172819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Объединение обучения и воспитания в целостный образовательный процесс на основе духовно – нравственных и </a:t>
            </a:r>
            <a:r>
              <a:rPr lang="ru-RU" sz="1200" b="1" dirty="0" err="1" smtClean="0">
                <a:solidFill>
                  <a:schemeClr val="tx1"/>
                </a:solidFill>
              </a:rPr>
              <a:t>социокультурных</a:t>
            </a:r>
            <a:r>
              <a:rPr lang="ru-RU" sz="1200" b="1" dirty="0" smtClean="0">
                <a:solidFill>
                  <a:schemeClr val="tx1"/>
                </a:solidFill>
              </a:rPr>
              <a:t> ценностей, принятых в обществе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5404512"/>
            <a:ext cx="2664296" cy="131515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Формирование и развитие социальных, нравственных, эстетических , интеллектуальных и физических качеств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4030359"/>
            <a:ext cx="2808312" cy="12024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Обеспечение вариативности и разнообразия содержания Программ и организационных форм дошкольного образования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2396522"/>
            <a:ext cx="2808312" cy="14904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200" b="1" dirty="0" err="1" smtClean="0">
                <a:solidFill>
                  <a:schemeClr val="tx1"/>
                </a:solidFill>
              </a:rPr>
              <a:t>социокультурной</a:t>
            </a:r>
            <a:r>
              <a:rPr lang="ru-RU" sz="1200" b="1" dirty="0" smtClean="0">
                <a:solidFill>
                  <a:schemeClr val="tx1"/>
                </a:solidFill>
              </a:rPr>
              <a:t> среды, соответствующей возрастным, индивидуальным психологическим и физиологическим особенностям детей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4267" y="862647"/>
            <a:ext cx="2808312" cy="13681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1200" b="1" dirty="0" err="1" smtClean="0">
                <a:solidFill>
                  <a:schemeClr val="tx1"/>
                </a:solidFill>
              </a:rPr>
              <a:t>психолого</a:t>
            </a:r>
            <a:r>
              <a:rPr lang="ru-RU" sz="1200" b="1" dirty="0" smtClean="0">
                <a:solidFill>
                  <a:schemeClr val="tx1"/>
                </a:solidFill>
              </a:rPr>
              <a:t> – педагогической поддержки семьи и повышение компетентности родителей в вопросах развития и образования детей</a:t>
            </a:r>
          </a:p>
          <a:p>
            <a:pPr algn="ctr"/>
            <a:endParaRPr lang="ru-RU" dirty="0"/>
          </a:p>
        </p:txBody>
      </p:sp>
      <p:pic>
        <p:nvPicPr>
          <p:cNvPr id="14338" name="Picture 2" descr="http://www.materinstvo.ru/content/article_images/articles_10289/deti-v-detskom-sadu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79962"/>
            <a:ext cx="3240360" cy="3134796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>
            <a:off x="7344308" y="40816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8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ОБРАЗОВАТЕЛЬНАЯ ПРОГРАММА</a:t>
            </a:r>
            <a:br>
              <a:rPr lang="ru-RU" sz="3600" dirty="0" smtClean="0"/>
            </a:br>
            <a:r>
              <a:rPr lang="ru-RU" sz="3600" dirty="0" smtClean="0"/>
              <a:t>дошкольного образования</a:t>
            </a:r>
            <a:br>
              <a:rPr lang="ru-RU" sz="3600" dirty="0" smtClean="0"/>
            </a:br>
            <a:r>
              <a:rPr lang="ru-RU" sz="3600" dirty="0" smtClean="0"/>
              <a:t>МБДОУ «Детский сад № 15»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60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принципы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Полноценное проживание ребёнком всех этапов дошкольного детства;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Поддержка инициативы детей в различных видах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Приобщение детей к </a:t>
            </a:r>
            <a:r>
              <a:rPr lang="ru-RU" sz="2200" dirty="0" err="1" smtClean="0">
                <a:solidFill>
                  <a:srgbClr val="002060"/>
                </a:solidFill>
              </a:rPr>
              <a:t>социокультурным</a:t>
            </a:r>
            <a:r>
              <a:rPr lang="ru-RU" sz="2200" dirty="0" smtClean="0">
                <a:solidFill>
                  <a:srgbClr val="002060"/>
                </a:solidFill>
              </a:rPr>
              <a:t> нормам,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  традициям семьи, общества и государства;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Возрастная адекватность дошкольного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 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Формирование познавательных интересов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   и познавательных действий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   в различных видах деятельности.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7992888" cy="11521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Реализация образовательного процесса в МБДОУ «Детский сад № 15» происходит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1871700" y="1520788"/>
            <a:ext cx="648072" cy="432048"/>
          </a:xfrm>
          <a:prstGeom prst="notch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6516216" y="1556792"/>
            <a:ext cx="720080" cy="432048"/>
          </a:xfrm>
          <a:prstGeom prst="notch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204864"/>
            <a:ext cx="4104456" cy="403244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Через непосредственную образовательную деятельность воспитателя с детьми, которая реализуется в следующих образовательных областях: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 Социально – коммуникативное развитие;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Познавательное развитие;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Речевое развитие;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Художественно – эстетическое развитие;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Физическое развитие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2204864"/>
            <a:ext cx="3888432" cy="403244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Через самостоятельную деятельность детей, поскольку развивающая предметно – пространственная среда оснащена средствами обучения и воспитания, игровым, спортивным, оздоровительным оборудованием, которое соответствует возрастным особенностям детей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alenkiicvetochek32.ru/images/88a722c4115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138156"/>
            <a:ext cx="2681865" cy="1659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824" y="2780928"/>
            <a:ext cx="3528392" cy="12828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Взаимодействие ДОУ с семьями воспитанников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20688"/>
            <a:ext cx="23042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рекламной акции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780928"/>
            <a:ext cx="20882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Групповые консультации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1546" y="5007169"/>
            <a:ext cx="228226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Родительские собрания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620688"/>
            <a:ext cx="244827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Первичное знакомство, беседа, анкетирование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5005610"/>
            <a:ext cx="244827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Наглядная информация для родителей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620688"/>
            <a:ext cx="208823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индивидуальных бесед с родителями об особенностях развития их ребенка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4063752"/>
            <a:ext cx="2088232" cy="25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совместных мероприятий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2843808" y="2060848"/>
            <a:ext cx="504056" cy="648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0"/>
            <a:endCxn id="11" idx="2"/>
          </p:cNvCxnSpPr>
          <p:nvPr/>
        </p:nvCxnSpPr>
        <p:spPr>
          <a:xfrm flipV="1">
            <a:off x="4752020" y="2204864"/>
            <a:ext cx="36004" cy="576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102170" y="2060848"/>
            <a:ext cx="504056" cy="648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609782" y="3645024"/>
            <a:ext cx="378042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753799" y="4135760"/>
            <a:ext cx="940604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2"/>
          </p:cNvCxnSpPr>
          <p:nvPr/>
        </p:nvCxnSpPr>
        <p:spPr>
          <a:xfrm>
            <a:off x="4752020" y="4063752"/>
            <a:ext cx="36004" cy="943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638619" y="4135760"/>
            <a:ext cx="913601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8374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1284</TotalTime>
  <Words>787</Words>
  <Application>Microsoft Office PowerPoint</Application>
  <PresentationFormat>Экран (4:3)</PresentationFormat>
  <Paragraphs>137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              Презентация</vt:lpstr>
      <vt:lpstr>МБДОУ «ДЕТСКИЙ САД №15»</vt:lpstr>
      <vt:lpstr>Контингент воспитанников МБДОУ «Детский сад № 15»</vt:lpstr>
      <vt:lpstr>Контингент воспитанников МБДОУ «Детский сад № 15»</vt:lpstr>
      <vt:lpstr>ОБРАЗОВАТЕЛЬНАЯ ПРОГРАММА дошкольного образования МБДОУ «Детский сад № 15»</vt:lpstr>
      <vt:lpstr>Презентация PowerPoint</vt:lpstr>
      <vt:lpstr>ОБРАЗОВАТЕЛЬНАЯ ПРОГРАММА дошкольного образования МБДОУ «Детский сад № 15»  </vt:lpstr>
      <vt:lpstr>Презентация PowerPoint</vt:lpstr>
      <vt:lpstr>Презентация PowerPoint</vt:lpstr>
      <vt:lpstr>Целевые ориентиры образовательной программы МБДОУ «Детский сад № 15» на этапе завершения дошкольного образования</vt:lpstr>
      <vt:lpstr>Информация на заметку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Марина</dc:creator>
  <cp:lastModifiedBy>user pc</cp:lastModifiedBy>
  <cp:revision>142</cp:revision>
  <dcterms:created xsi:type="dcterms:W3CDTF">2015-09-07T11:07:16Z</dcterms:created>
  <dcterms:modified xsi:type="dcterms:W3CDTF">2018-01-18T23:27:00Z</dcterms:modified>
</cp:coreProperties>
</file>